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8"/>
  </p:notesMasterIdLst>
  <p:handoutMasterIdLst>
    <p:handoutMasterId r:id="rId89"/>
  </p:handoutMasterIdLst>
  <p:sldIdLst>
    <p:sldId id="919" r:id="rId6"/>
    <p:sldId id="1096" r:id="rId7"/>
    <p:sldId id="1239" r:id="rId8"/>
    <p:sldId id="1099" r:id="rId9"/>
    <p:sldId id="1246" r:id="rId10"/>
    <p:sldId id="1122" r:id="rId11"/>
    <p:sldId id="1004" r:id="rId12"/>
    <p:sldId id="1176" r:id="rId13"/>
    <p:sldId id="1248" r:id="rId14"/>
    <p:sldId id="1254" r:id="rId15"/>
    <p:sldId id="1249" r:id="rId16"/>
    <p:sldId id="1250" r:id="rId17"/>
    <p:sldId id="1251" r:id="rId18"/>
    <p:sldId id="1134" r:id="rId19"/>
    <p:sldId id="1135" r:id="rId20"/>
    <p:sldId id="1136" r:id="rId21"/>
    <p:sldId id="1138" r:id="rId22"/>
    <p:sldId id="1137" r:id="rId23"/>
    <p:sldId id="1252" r:id="rId24"/>
    <p:sldId id="1247" r:id="rId25"/>
    <p:sldId id="1253" r:id="rId26"/>
    <p:sldId id="1221" r:id="rId27"/>
    <p:sldId id="1240" r:id="rId28"/>
    <p:sldId id="1151" r:id="rId29"/>
    <p:sldId id="1169" r:id="rId30"/>
    <p:sldId id="1231" r:id="rId31"/>
    <p:sldId id="1241" r:id="rId32"/>
    <p:sldId id="1242" r:id="rId33"/>
    <p:sldId id="1218" r:id="rId34"/>
    <p:sldId id="1220" r:id="rId35"/>
    <p:sldId id="1217" r:id="rId36"/>
    <p:sldId id="1215" r:id="rId37"/>
    <p:sldId id="1216" r:id="rId38"/>
    <p:sldId id="1237" r:id="rId39"/>
    <p:sldId id="1222" r:id="rId40"/>
    <p:sldId id="1243" r:id="rId41"/>
    <p:sldId id="1244" r:id="rId42"/>
    <p:sldId id="286" r:id="rId43"/>
    <p:sldId id="1230" r:id="rId44"/>
    <p:sldId id="1245" r:id="rId45"/>
    <p:sldId id="1232" r:id="rId46"/>
    <p:sldId id="1106" r:id="rId47"/>
    <p:sldId id="1196" r:id="rId48"/>
    <p:sldId id="1161" r:id="rId49"/>
    <p:sldId id="1199" r:id="rId50"/>
    <p:sldId id="1200" r:id="rId51"/>
    <p:sldId id="1201" r:id="rId52"/>
    <p:sldId id="1203" r:id="rId53"/>
    <p:sldId id="1214" r:id="rId54"/>
    <p:sldId id="1180" r:id="rId55"/>
    <p:sldId id="1127" r:id="rId56"/>
    <p:sldId id="1126" r:id="rId57"/>
    <p:sldId id="1204" r:id="rId58"/>
    <p:sldId id="1185" r:id="rId59"/>
    <p:sldId id="1183" r:id="rId60"/>
    <p:sldId id="1186" r:id="rId61"/>
    <p:sldId id="1187" r:id="rId62"/>
    <p:sldId id="1195" r:id="rId63"/>
    <p:sldId id="1188" r:id="rId64"/>
    <p:sldId id="1189" r:id="rId65"/>
    <p:sldId id="1190" r:id="rId66"/>
    <p:sldId id="1087" r:id="rId67"/>
    <p:sldId id="1156" r:id="rId68"/>
    <p:sldId id="1226" r:id="rId69"/>
    <p:sldId id="1205" r:id="rId70"/>
    <p:sldId id="1236" r:id="rId71"/>
    <p:sldId id="1174" r:id="rId72"/>
    <p:sldId id="1207" r:id="rId73"/>
    <p:sldId id="1233" r:id="rId74"/>
    <p:sldId id="1210" r:id="rId75"/>
    <p:sldId id="1211" r:id="rId76"/>
    <p:sldId id="1238" r:id="rId77"/>
    <p:sldId id="1206" r:id="rId78"/>
    <p:sldId id="1234" r:id="rId79"/>
    <p:sldId id="999" r:id="rId80"/>
    <p:sldId id="1224" r:id="rId81"/>
    <p:sldId id="935" r:id="rId82"/>
    <p:sldId id="1179" r:id="rId83"/>
    <p:sldId id="1235" r:id="rId84"/>
    <p:sldId id="1050" r:id="rId85"/>
    <p:sldId id="1052" r:id="rId86"/>
    <p:sldId id="1202" r:id="rId87"/>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Lucida Console" panose="020B0609040504020204" pitchFamily="49" charset="0"/>
      <p:regular r:id="rId98"/>
    </p:embeddedFont>
    <p:embeddedFont>
      <p:font typeface="Open Sans" panose="020B0604020202020204" charset="0"/>
      <p:regular r:id="rId99"/>
      <p:bold r:id="rId100"/>
      <p:italic r:id="rId101"/>
      <p:boldItalic r:id="rId102"/>
    </p:embeddedFont>
    <p:embeddedFont>
      <p:font typeface="Segoe Light" panose="020B0604020202020204" charset="0"/>
      <p:regular r:id="rId103"/>
      <p:italic r:id="rId104"/>
    </p:embeddedFont>
    <p:embeddedFont>
      <p:font typeface="Segoe UI" panose="020B0502040204020203" pitchFamily="34" charset="0"/>
      <p:regular r:id="rId105"/>
      <p:bold r:id="rId106"/>
      <p:italic r:id="rId107"/>
      <p:boldItalic r:id="rId108"/>
    </p:embeddedFont>
    <p:embeddedFont>
      <p:font typeface="Segoe UI Light" panose="020B0502040204020203" pitchFamily="34" charset="0"/>
      <p:regular r:id="rId109"/>
      <p:italic r:id="rId110"/>
    </p:embeddedFont>
    <p:embeddedFont>
      <p:font typeface="Tw Cen MT" panose="020B0602020104020603" pitchFamily="34" charset="0"/>
      <p:regular r:id="rId111"/>
      <p:bold r:id="rId112"/>
      <p:italic r:id="rId113"/>
      <p:boldItalic r:id="rId114"/>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85" d="100"/>
          <a:sy n="85" d="100"/>
        </p:scale>
        <p:origin x="456" y="3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12" Type="http://schemas.openxmlformats.org/officeDocument/2006/relationships/font" Target="fonts/font23.fntdata"/><Relationship Id="rId16" Type="http://schemas.openxmlformats.org/officeDocument/2006/relationships/slide" Target="slides/slide11.xml"/><Relationship Id="rId107" Type="http://schemas.openxmlformats.org/officeDocument/2006/relationships/font" Target="fonts/font18.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font" Target="fonts/font13.fntdata"/><Relationship Id="rId110" Type="http://schemas.openxmlformats.org/officeDocument/2006/relationships/font" Target="fonts/font21.fntdata"/><Relationship Id="rId115"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1.fntdata"/><Relationship Id="rId95"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1.fntdata"/><Relationship Id="rId105" Type="http://schemas.openxmlformats.org/officeDocument/2006/relationships/font" Target="fonts/font16.fntdata"/><Relationship Id="rId113" Type="http://schemas.openxmlformats.org/officeDocument/2006/relationships/font" Target="fonts/font24.fntdata"/><Relationship Id="rId118"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14.fntdata"/><Relationship Id="rId108" Type="http://schemas.openxmlformats.org/officeDocument/2006/relationships/font" Target="fonts/font19.fntdata"/><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1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7.fntdata"/><Relationship Id="rId114" Type="http://schemas.openxmlformats.org/officeDocument/2006/relationships/font" Target="fonts/font2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4.1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a:latin typeface="Tw Cen MT" panose="020B0602020104020603" pitchFamily="34" charset="0"/>
            </a:rPr>
            <a:t>Debian, RPM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a:latin typeface="Tw Cen MT" panose="020B0602020104020603" pitchFamily="34" charset="0"/>
            </a:rPr>
            <a:t>The Visual F# Tools are Microsoft’s </a:t>
          </a:r>
          <a:r>
            <a:rPr lang="en-GB" b="1" u="none" dirty="0">
              <a:latin typeface="Tw Cen MT" panose="020B0602020104020603" pitchFamily="34" charset="0"/>
            </a:rPr>
            <a:t>professional</a:t>
          </a:r>
          <a:r>
            <a:rPr lang="en-GB" b="1" dirty="0">
              <a:latin typeface="Tw Cen MT" panose="020B0602020104020603" pitchFamily="34" charset="0"/>
            </a:rPr>
            <a:t> tools for Windows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All F# language and tooling is accepting contributions</a:t>
          </a:r>
          <a:endParaRPr lang="en-GB" sz="24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baseline="0" dirty="0">
              <a:latin typeface="Tw Cen MT" panose="020B0602020104020603" pitchFamily="34" charset="0"/>
            </a:rPr>
            <a:t>The F# community is self-empowered</a:t>
          </a:r>
        </a:p>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fsharp.org</a:t>
          </a:r>
          <a:endParaRPr lang="en-GB" sz="24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u="none" kern="1200" baseline="0" dirty="0">
              <a:latin typeface="Tw Cen MT" panose="020B0602020104020603" pitchFamily="34" charset="0"/>
            </a:rPr>
            <a:t>Xamarin provide F# tools Android and iOS</a:t>
          </a:r>
          <a:endParaRPr lang="en-GB" sz="24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dirty="0">
              <a:latin typeface="Tw Cen MT" panose="020B0602020104020603" pitchFamily="34" charset="0"/>
            </a:rPr>
            <a:t>The Visual F# Tools are Microsoft’s </a:t>
          </a:r>
          <a:r>
            <a:rPr lang="en-GB" sz="2400" b="1" u="none" kern="1200" dirty="0">
              <a:latin typeface="Tw Cen MT" panose="020B0602020104020603" pitchFamily="34" charset="0"/>
            </a:rPr>
            <a:t>professional</a:t>
          </a:r>
          <a:r>
            <a:rPr lang="en-GB" sz="2400" b="1" kern="1200" dirty="0">
              <a:latin typeface="Tw Cen MT" panose="020B0602020104020603" pitchFamily="34" charset="0"/>
            </a:rPr>
            <a:t> tools for Windows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The F# Compiler Service powers many other tools</a:t>
          </a:r>
          <a:endParaRPr lang="en-GB" sz="24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Fable for F#-to-</a:t>
          </a:r>
          <a:r>
            <a:rPr lang="en-GB" sz="2400" b="1" kern="1200" baseline="0" dirty="0" err="1">
              <a:latin typeface="Tw Cen MT" panose="020B0602020104020603" pitchFamily="34" charset="0"/>
            </a:rPr>
            <a:t>Javascript</a:t>
          </a:r>
          <a:endParaRPr lang="en-GB" sz="2400" b="1" kern="1200" baseline="0" dirty="0">
            <a:latin typeface="Tw Cen MT" panose="020B0602020104020603" pitchFamily="34" charset="0"/>
          </a:endParaRPr>
        </a:p>
        <a:p>
          <a:pPr marL="0" lvl="0" indent="0" algn="ctr" defTabSz="1066800" rtl="0">
            <a:lnSpc>
              <a:spcPct val="90000"/>
            </a:lnSpc>
            <a:spcBef>
              <a:spcPct val="0"/>
            </a:spcBef>
            <a:spcAft>
              <a:spcPct val="35000"/>
            </a:spcAft>
            <a:buNone/>
          </a:pPr>
          <a:r>
            <a:rPr lang="en-GB" sz="2400" b="1" kern="1200" baseline="0" dirty="0">
              <a:latin typeface="Tw Cen MT" panose="020B0602020104020603" pitchFamily="34" charset="0"/>
            </a:rPr>
            <a:t>SAFE for F# </a:t>
          </a:r>
          <a:r>
            <a:rPr lang="en-GB" sz="2400" b="1" kern="1200" baseline="0" dirty="0" err="1">
              <a:latin typeface="Tw Cen MT" panose="020B0602020104020603" pitchFamily="34" charset="0"/>
            </a:rPr>
            <a:t>fullstack</a:t>
          </a:r>
          <a:endParaRPr lang="en-GB" sz="24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u="none" kern="1200" dirty="0">
              <a:latin typeface="Tw Cen MT" panose="020B0602020104020603" pitchFamily="34" charset="0"/>
            </a:rPr>
            <a:t>F# 4.1 now complete!</a:t>
          </a:r>
          <a:endParaRPr lang="en-GB" sz="2400" b="1" kern="1200" dirty="0">
            <a:latin typeface="Tw Cen MT" panose="020B06020201040206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11/8/2018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067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08/11/2018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4.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884"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08/11/2018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24.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index.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github.com/fsprojects/Fabulous"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sharp/fslang-design/tree/master/FSharp-4.0" TargetMode="Externa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fsharp/fslang-design/tree/master/FSharp-4.1"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21282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664797"/>
          </a:xfrm>
        </p:spPr>
        <p:txBody>
          <a:bodyPr/>
          <a:lstStyle/>
          <a:p>
            <a:r>
              <a:rPr lang="en-GB" sz="4800" dirty="0">
                <a:latin typeface="Segoe UI Light" panose="020B0502040204020203" pitchFamily="34" charset="0"/>
                <a:cs typeface="Segoe UI Light" panose="020B0502040204020203" pitchFamily="34" charset="0"/>
              </a:rPr>
              <a:t>Back to the talk…</a:t>
            </a:r>
          </a:p>
        </p:txBody>
      </p:sp>
    </p:spTree>
    <p:extLst>
      <p:ext uri="{BB962C8B-B14F-4D97-AF65-F5344CB8AC3E}">
        <p14:creationId xmlns:p14="http://schemas.microsoft.com/office/powerpoint/2010/main" val="21651367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877985"/>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HOPL IV submission (2020)</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dynamic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functional-reactive mobile app view</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5991771" cy="221599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221251"/>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mj-lt"/>
                <a:cs typeface="Consolas" panose="020B0609020204030204" pitchFamily="49" charset="0"/>
                <a:hlinkClick r:id="rId2"/>
              </a:rPr>
              <a:t>github.com/fsprojects/Fabulous</a:t>
            </a:r>
            <a:r>
              <a:rPr lang="en-GB" sz="4000" dirty="0">
                <a:latin typeface="+mj-lt"/>
                <a:cs typeface="Consolas" panose="020B0609020204030204" pitchFamily="49" charset="0"/>
              </a:rPr>
              <a:t> </a:t>
            </a:r>
            <a:endParaRPr lang="en-GB" b="1" dirty="0">
              <a:latin typeface="+mj-lt"/>
              <a:cs typeface="Consolas" panose="020B0609020204030204" pitchFamily="49" charset="0"/>
            </a:endParaRPr>
          </a:p>
        </p:txBody>
      </p:sp>
    </p:spTree>
    <p:extLst>
      <p:ext uri="{BB962C8B-B14F-4D97-AF65-F5344CB8AC3E}">
        <p14:creationId xmlns:p14="http://schemas.microsoft.com/office/powerpoint/2010/main" val="145499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it on Google Play">
            <a:extLst>
              <a:ext uri="{FF2B5EF4-FFF2-40B4-BE49-F238E27FC236}">
                <a16:creationId xmlns:a16="http://schemas.microsoft.com/office/drawing/2014/main" id="{90A1DB22-A6A0-437B-A7AE-F356B906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9" y="3736492"/>
            <a:ext cx="2756636" cy="1068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a:extLst>
              <a:ext uri="{FF2B5EF4-FFF2-40B4-BE49-F238E27FC236}">
                <a16:creationId xmlns:a16="http://schemas.microsoft.com/office/drawing/2014/main" id="{57570A8E-CFF6-46AF-91E5-E927A891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59" y="643466"/>
            <a:ext cx="2576616" cy="557106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ser-images.githubusercontent.com/7204669/39318922-57c95174-4977-11e8-94a9-cc385101ce5d.png">
            <a:extLst>
              <a:ext uri="{FF2B5EF4-FFF2-40B4-BE49-F238E27FC236}">
                <a16:creationId xmlns:a16="http://schemas.microsoft.com/office/drawing/2014/main" id="{BC668F34-D8DA-4F31-8F0F-6190C9966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061" y="466485"/>
            <a:ext cx="1476372" cy="26246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get it on app store logo">
            <a:extLst>
              <a:ext uri="{FF2B5EF4-FFF2-40B4-BE49-F238E27FC236}">
                <a16:creationId xmlns:a16="http://schemas.microsoft.com/office/drawing/2014/main" id="{31109EC3-3EC8-4958-B2C3-6EA3A58B5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276" y="5248937"/>
            <a:ext cx="2544203" cy="877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p">
            <a:extLst>
              <a:ext uri="{FF2B5EF4-FFF2-40B4-BE49-F238E27FC236}">
                <a16:creationId xmlns:a16="http://schemas.microsoft.com/office/drawing/2014/main" id="{54E5407D-8877-4339-9901-E48478481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9388" y="3482692"/>
            <a:ext cx="1222846" cy="26439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CE70D789-D831-4B0D-B3BC-D18EC4F41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2C35B576-8105-4E53-B0DB-578F40203964}"/>
              </a:ext>
            </a:extLst>
          </p:cNvPr>
          <p:cNvSpPr>
            <a:spLocks noChangeAspect="1" noChangeArrowheads="1"/>
          </p:cNvSpPr>
          <p:nvPr/>
        </p:nvSpPr>
        <p:spPr bwMode="auto">
          <a:xfrm>
            <a:off x="6096000" y="3429000"/>
            <a:ext cx="3833658" cy="3833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Home">
            <a:extLst>
              <a:ext uri="{FF2B5EF4-FFF2-40B4-BE49-F238E27FC236}">
                <a16:creationId xmlns:a16="http://schemas.microsoft.com/office/drawing/2014/main" id="{C77A44A6-71AD-4D80-9C7B-9EBB658FC4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203354" y="643466"/>
            <a:ext cx="2612332" cy="53765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tictactoe elmish">
            <a:extLst>
              <a:ext uri="{FF2B5EF4-FFF2-40B4-BE49-F238E27FC236}">
                <a16:creationId xmlns:a16="http://schemas.microsoft.com/office/drawing/2014/main" id="{99B76EFD-E2B9-4763-AD87-B6117215D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44" y="379507"/>
            <a:ext cx="2824531" cy="279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44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285241"/>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28348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harder to understand than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misused</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D086-FAB4-406F-9DCE-21C3E0721191}"/>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2A397FF0-1355-4964-951F-AEE301653098}"/>
              </a:ext>
            </a:extLst>
          </p:cNvPr>
          <p:cNvPicPr>
            <a:picLocks noChangeAspect="1"/>
          </p:cNvPicPr>
          <p:nvPr/>
        </p:nvPicPr>
        <p:blipFill>
          <a:blip r:embed="rId2"/>
          <a:stretch>
            <a:fillRect/>
          </a:stretch>
        </p:blipFill>
        <p:spPr>
          <a:xfrm>
            <a:off x="0" y="41466"/>
            <a:ext cx="12192000" cy="6775068"/>
          </a:xfrm>
          <a:prstGeom prst="rect">
            <a:avLst/>
          </a:prstGeom>
        </p:spPr>
      </p:pic>
    </p:spTree>
    <p:extLst>
      <p:ext uri="{BB962C8B-B14F-4D97-AF65-F5344CB8AC3E}">
        <p14:creationId xmlns:p14="http://schemas.microsoft.com/office/powerpoint/2010/main" val="27882582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hlinkClick r:id="rId2"/>
              </a:rPr>
              <a:t>https://github.com/fsharp/fslang-design/tree/master/FSharp-4.0</a:t>
            </a:r>
            <a:r>
              <a:rPr lang="en-GB" dirty="0"/>
              <a:t> </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1978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in some Haskell circles gives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23361" y="848475"/>
            <a:ext cx="7509754" cy="5399420"/>
          </a:xfrm>
          <a:prstGeom prst="foldedCorner">
            <a:avLst>
              <a:gd name="adj" fmla="val 1015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MyAlgorithm</a:t>
            </a:r>
            <a:r>
              <a:rPr lang="en-GB" dirty="0">
                <a:solidFill>
                  <a:srgbClr val="4EC9B0"/>
                </a:solidFill>
                <a:latin typeface="Consolas" panose="020B0609020204030204" pitchFamily="49" charset="0"/>
              </a:rPr>
              <a:t>(inputs)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part2Helper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arg1</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result1, 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result1</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result2</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__.Lookup</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item</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results.</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item</a:t>
            </a:r>
            <a:r>
              <a:rPr lang="en-GB" dirty="0">
                <a:solidFill>
                  <a:srgbClr val="569CD6"/>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7085718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https://github.com/fsharp/fslang-design/tree/master/FSharp-4.1</a:t>
            </a:r>
            <a:r>
              <a:rPr lang="en-GB" dirty="0"/>
              <a:t> </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29487</TotalTime>
  <Words>3763</Words>
  <Application>Microsoft Office PowerPoint</Application>
  <PresentationFormat>Widescreen</PresentationFormat>
  <Paragraphs>784</Paragraphs>
  <Slides>82</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82</vt:i4>
      </vt:variant>
    </vt:vector>
  </HeadingPairs>
  <TitlesOfParts>
    <vt:vector size="99" baseType="lpstr">
      <vt:lpstr>Tw Cen MT</vt:lpstr>
      <vt:lpstr>Courier New</vt:lpstr>
      <vt:lpstr>Consolas</vt:lpstr>
      <vt:lpstr>Segoe Light</vt:lpstr>
      <vt:lpstr>Segoe UI</vt:lpstr>
      <vt:lpstr>inherit</vt:lpstr>
      <vt:lpstr>Calibri</vt:lpstr>
      <vt:lpstr>Segoe UI Light</vt:lpstr>
      <vt:lpstr>Lucida Console</vt:lpstr>
      <vt:lpstr>Wingdings</vt:lpstr>
      <vt:lpstr>Open Sans</vt:lpstr>
      <vt:lpstr>Arial</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HOPL IV submission (2020)  Draft now available!  fsharp.org/history</vt:lpstr>
      <vt:lpstr>WARNING: Opinion!</vt:lpstr>
      <vt:lpstr>PowerPoint Presentation</vt:lpstr>
      <vt:lpstr>TL;DR – Where we are now</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 bits and pieces </vt:lpstr>
      <vt:lpstr>F# 4.5  ✔ Span&lt;T&gt; high perf type-safe non-allocating code ✔ Improved async debugging  ✔ More bits and pieces </vt:lpstr>
      <vt:lpstr>VSCode + Ionide =  Cross-Platform F# Editing Love </vt:lpstr>
      <vt:lpstr>F# and .NET Core (Linux, OSX, Windows)  dotnet new -lang F#  dotnet build  docs.microsoft.com/dotnet/core/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Back to the talk…</vt:lpstr>
      <vt:lpstr>OK, I’m the language designer. I could tell you about the features.  But what code do I like and not like?</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reactive, functional UIs - view functions! </vt:lpstr>
      <vt:lpstr>Code I love :) - reactive, functional UIs - view functions! </vt:lpstr>
      <vt:lpstr>Code I love :) - reactive, functional UIs - view functions!</vt:lpstr>
      <vt:lpstr>PowerPoint Presentation</vt:lpstr>
      <vt:lpstr>Code I love :) - data scripting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In Closing</vt:lpstr>
      <vt:lpstr>I love…</vt:lpstr>
      <vt:lpstr>Summary  - F# is full of delightful moments  - Constructs need to be used with moderation  - Functional, Object and other features can be misused  - Please share experiences and help improve coding standards  Thanks!</vt:lpstr>
      <vt:lpstr>Thanks! Questions?</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  Static Driver Verifier – verification toolchain for Windows drivers. Taught me many good things including how bad some FP-only features can be in practice (e.g. unencapsulated mutable records) </vt:lpstr>
      <vt:lpstr>The Puzzle</vt:lpstr>
      <vt:lpstr>Agents Good, Agents Bad  Agents are an expensive sledge-hammer that give you a concurrent queue with multiple writers and a single async reader  Queues are mutable state that are often hard to reason about.   Only use when necessary</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vt:lpstr>
      <vt:lpstr>Code I love:   Functional computation of encapsulated tables and summaries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587</cp:revision>
  <cp:lastPrinted>2010-05-11T05:02:34Z</cp:lastPrinted>
  <dcterms:created xsi:type="dcterms:W3CDTF">2010-11-09T11:20:14Z</dcterms:created>
  <dcterms:modified xsi:type="dcterms:W3CDTF">2018-11-08T11:44:45Z</dcterms:modified>
  <cp:category>TechEd Europe 2010</cp:category>
</cp:coreProperties>
</file>